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8" r:id="rId3"/>
    <p:sldId id="257" r:id="rId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5125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594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273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339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341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574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382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90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318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2510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1576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910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877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4" y="2906715"/>
            <a:ext cx="77724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16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882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3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3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4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6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40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3734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1" y="1600203"/>
            <a:ext cx="4038600" cy="4525963"/>
          </a:xfrm>
        </p:spPr>
        <p:txBody>
          <a:bodyPr/>
          <a:lstStyle>
            <a:lvl1pPr>
              <a:defRPr sz="3734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861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8" indent="0">
              <a:buNone/>
              <a:defRPr sz="2667" b="1"/>
            </a:lvl2pPr>
            <a:lvl3pPr marL="1219216" indent="0">
              <a:buNone/>
              <a:defRPr sz="2400" b="1"/>
            </a:lvl3pPr>
            <a:lvl4pPr marL="1828823" indent="0">
              <a:buNone/>
              <a:defRPr sz="2134" b="1"/>
            </a:lvl4pPr>
            <a:lvl5pPr marL="2438431" indent="0">
              <a:buNone/>
              <a:defRPr sz="2134" b="1"/>
            </a:lvl5pPr>
            <a:lvl6pPr marL="3048038" indent="0">
              <a:buNone/>
              <a:defRPr sz="2134" b="1"/>
            </a:lvl6pPr>
            <a:lvl7pPr marL="3657646" indent="0">
              <a:buNone/>
              <a:defRPr sz="2134" b="1"/>
            </a:lvl7pPr>
            <a:lvl8pPr marL="4267253" indent="0">
              <a:buNone/>
              <a:defRPr sz="2134" b="1"/>
            </a:lvl8pPr>
            <a:lvl9pPr marL="4876861" indent="0">
              <a:buNone/>
              <a:defRPr sz="2134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8" indent="0">
              <a:buNone/>
              <a:defRPr sz="2667" b="1"/>
            </a:lvl2pPr>
            <a:lvl3pPr marL="1219216" indent="0">
              <a:buNone/>
              <a:defRPr sz="2400" b="1"/>
            </a:lvl3pPr>
            <a:lvl4pPr marL="1828823" indent="0">
              <a:buNone/>
              <a:defRPr sz="2134" b="1"/>
            </a:lvl4pPr>
            <a:lvl5pPr marL="2438431" indent="0">
              <a:buNone/>
              <a:defRPr sz="2134" b="1"/>
            </a:lvl5pPr>
            <a:lvl6pPr marL="3048038" indent="0">
              <a:buNone/>
              <a:defRPr sz="2134" b="1"/>
            </a:lvl6pPr>
            <a:lvl7pPr marL="3657646" indent="0">
              <a:buNone/>
              <a:defRPr sz="2134" b="1"/>
            </a:lvl7pPr>
            <a:lvl8pPr marL="4267253" indent="0">
              <a:buNone/>
              <a:defRPr sz="2134" b="1"/>
            </a:lvl8pPr>
            <a:lvl9pPr marL="4876861" indent="0">
              <a:buNone/>
              <a:defRPr sz="2134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96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31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64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4" cy="1162050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</p:spPr>
        <p:txBody>
          <a:bodyPr/>
          <a:lstStyle>
            <a:lvl1pPr>
              <a:defRPr sz="4267"/>
            </a:lvl1pPr>
            <a:lvl2pPr>
              <a:defRPr sz="3734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608" indent="0">
              <a:buNone/>
              <a:defRPr sz="1600"/>
            </a:lvl2pPr>
            <a:lvl3pPr marL="1219216" indent="0">
              <a:buNone/>
              <a:defRPr sz="1333"/>
            </a:lvl3pPr>
            <a:lvl4pPr marL="1828823" indent="0">
              <a:buNone/>
              <a:defRPr sz="1200"/>
            </a:lvl4pPr>
            <a:lvl5pPr marL="2438431" indent="0">
              <a:buNone/>
              <a:defRPr sz="1200"/>
            </a:lvl5pPr>
            <a:lvl6pPr marL="3048038" indent="0">
              <a:buNone/>
              <a:defRPr sz="1200"/>
            </a:lvl6pPr>
            <a:lvl7pPr marL="3657646" indent="0">
              <a:buNone/>
              <a:defRPr sz="1200"/>
            </a:lvl7pPr>
            <a:lvl8pPr marL="4267253" indent="0">
              <a:buNone/>
              <a:defRPr sz="1200"/>
            </a:lvl8pPr>
            <a:lvl9pPr marL="4876861" indent="0">
              <a:buNone/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470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8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608" indent="0">
              <a:buNone/>
              <a:defRPr sz="3734"/>
            </a:lvl2pPr>
            <a:lvl3pPr marL="1219216" indent="0">
              <a:buNone/>
              <a:defRPr sz="3200"/>
            </a:lvl3pPr>
            <a:lvl4pPr marL="1828823" indent="0">
              <a:buNone/>
              <a:defRPr sz="2667"/>
            </a:lvl4pPr>
            <a:lvl5pPr marL="2438431" indent="0">
              <a:buNone/>
              <a:defRPr sz="2667"/>
            </a:lvl5pPr>
            <a:lvl6pPr marL="3048038" indent="0">
              <a:buNone/>
              <a:defRPr sz="2667"/>
            </a:lvl6pPr>
            <a:lvl7pPr marL="3657646" indent="0">
              <a:buNone/>
              <a:defRPr sz="2667"/>
            </a:lvl7pPr>
            <a:lvl8pPr marL="4267253" indent="0">
              <a:buNone/>
              <a:defRPr sz="2667"/>
            </a:lvl8pPr>
            <a:lvl9pPr marL="4876861" indent="0">
              <a:buNone/>
              <a:defRPr sz="2667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9" y="5367340"/>
            <a:ext cx="5486400" cy="804862"/>
          </a:xfrm>
        </p:spPr>
        <p:txBody>
          <a:bodyPr/>
          <a:lstStyle>
            <a:lvl1pPr marL="0" indent="0">
              <a:buNone/>
              <a:defRPr sz="1867"/>
            </a:lvl1pPr>
            <a:lvl2pPr marL="609608" indent="0">
              <a:buNone/>
              <a:defRPr sz="1600"/>
            </a:lvl2pPr>
            <a:lvl3pPr marL="1219216" indent="0">
              <a:buNone/>
              <a:defRPr sz="1333"/>
            </a:lvl3pPr>
            <a:lvl4pPr marL="1828823" indent="0">
              <a:buNone/>
              <a:defRPr sz="1200"/>
            </a:lvl4pPr>
            <a:lvl5pPr marL="2438431" indent="0">
              <a:buNone/>
              <a:defRPr sz="1200"/>
            </a:lvl5pPr>
            <a:lvl6pPr marL="3048038" indent="0">
              <a:buNone/>
              <a:defRPr sz="1200"/>
            </a:lvl6pPr>
            <a:lvl7pPr marL="3657646" indent="0">
              <a:buNone/>
              <a:defRPr sz="1200"/>
            </a:lvl7pPr>
            <a:lvl8pPr marL="4267253" indent="0">
              <a:buNone/>
              <a:defRPr sz="1200"/>
            </a:lvl8pPr>
            <a:lvl9pPr marL="4876861" indent="0">
              <a:buNone/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4569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78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1" y="274641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06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594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6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 defTabSz="342900"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 defTabSz="342900"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16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08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6" indent="-457206" algn="l" defTabSz="609608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13" indent="-381005" algn="l" defTabSz="609608" rtl="0" eaLnBrk="1" latinLnBrk="0" hangingPunct="1">
        <a:spcBef>
          <a:spcPct val="20000"/>
        </a:spcBef>
        <a:buFont typeface="Arial"/>
        <a:buChar char="–"/>
        <a:defRPr sz="3734" kern="1200">
          <a:solidFill>
            <a:schemeClr val="tx1"/>
          </a:solidFill>
          <a:latin typeface="+mn-lt"/>
          <a:ea typeface="+mn-ea"/>
          <a:cs typeface="+mn-cs"/>
        </a:defRPr>
      </a:lvl2pPr>
      <a:lvl3pPr marL="1524019" indent="-304804" algn="l" defTabSz="60960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27" indent="-304804" algn="l" defTabSz="609608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35" indent="-304804" algn="l" defTabSz="609608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42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50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58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65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8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16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23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31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38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46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53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61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Dagens case</a:t>
            </a:r>
          </a:p>
        </p:txBody>
      </p:sp>
    </p:spTree>
    <p:extLst>
      <p:ext uri="{BB962C8B-B14F-4D97-AF65-F5344CB8AC3E}">
        <p14:creationId xmlns:p14="http://schemas.microsoft.com/office/powerpoint/2010/main" val="2223977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/>
          <p:cNvSpPr txBox="1"/>
          <p:nvPr/>
        </p:nvSpPr>
        <p:spPr>
          <a:xfrm>
            <a:off x="687421" y="164511"/>
            <a:ext cx="261321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da-DK" sz="2700" b="1" dirty="0">
                <a:solidFill>
                  <a:srgbClr val="331603"/>
                </a:solidFill>
                <a:latin typeface="Verdana"/>
                <a:cs typeface="Verdana"/>
              </a:rPr>
              <a:t>Dagens case</a:t>
            </a:r>
            <a:endParaRPr lang="da-DK" sz="1500" b="1" dirty="0">
              <a:solidFill>
                <a:srgbClr val="331603"/>
              </a:solidFill>
              <a:latin typeface="Verdana"/>
              <a:cs typeface="Verdana"/>
            </a:endParaRPr>
          </a:p>
        </p:txBody>
      </p:sp>
      <p:sp>
        <p:nvSpPr>
          <p:cNvPr id="31" name="Tekstfelt 30"/>
          <p:cNvSpPr txBox="1"/>
          <p:nvPr/>
        </p:nvSpPr>
        <p:spPr>
          <a:xfrm>
            <a:off x="687421" y="738099"/>
            <a:ext cx="62657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Ålder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och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kön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Primärt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symptom, skriv her: </a:t>
            </a:r>
          </a:p>
        </p:txBody>
      </p:sp>
      <p:sp>
        <p:nvSpPr>
          <p:cNvPr id="32" name="Tekstfelt 31"/>
          <p:cNvSpPr txBox="1"/>
          <p:nvPr/>
        </p:nvSpPr>
        <p:spPr>
          <a:xfrm>
            <a:off x="659616" y="1519500"/>
            <a:ext cx="65911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Andra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vigtiga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symptomer: </a:t>
            </a:r>
          </a:p>
        </p:txBody>
      </p:sp>
      <p:sp>
        <p:nvSpPr>
          <p:cNvPr id="33" name="Tekstfelt 32"/>
          <p:cNvSpPr txBox="1"/>
          <p:nvPr/>
        </p:nvSpPr>
        <p:spPr>
          <a:xfrm>
            <a:off x="710950" y="2619963"/>
            <a:ext cx="65398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Diagnostisk vurdering (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innan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objektiv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undersökelse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):</a:t>
            </a:r>
          </a:p>
        </p:txBody>
      </p:sp>
      <p:sp>
        <p:nvSpPr>
          <p:cNvPr id="34" name="Tekstfelt 33"/>
          <p:cNvSpPr txBox="1"/>
          <p:nvPr/>
        </p:nvSpPr>
        <p:spPr>
          <a:xfrm>
            <a:off x="710951" y="3300045"/>
            <a:ext cx="67219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Fund (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Gärna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grafik): </a:t>
            </a:r>
          </a:p>
        </p:txBody>
      </p:sp>
      <p:sp>
        <p:nvSpPr>
          <p:cNvPr id="35" name="Tekstfelt 34"/>
          <p:cNvSpPr txBox="1"/>
          <p:nvPr/>
        </p:nvSpPr>
        <p:spPr>
          <a:xfrm>
            <a:off x="710951" y="4573416"/>
            <a:ext cx="69357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Diagnostisk vurdering efter obj.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undersökelse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:</a:t>
            </a:r>
          </a:p>
        </p:txBody>
      </p:sp>
      <p:sp>
        <p:nvSpPr>
          <p:cNvPr id="36" name="Tekstfelt 35"/>
          <p:cNvSpPr txBox="1"/>
          <p:nvPr/>
        </p:nvSpPr>
        <p:spPr>
          <a:xfrm>
            <a:off x="687421" y="5267179"/>
            <a:ext cx="65633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Viktiga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differentialdiagnoser :</a:t>
            </a:r>
          </a:p>
        </p:txBody>
      </p:sp>
      <p:sp>
        <p:nvSpPr>
          <p:cNvPr id="37" name="Tekstfelt 36"/>
          <p:cNvSpPr txBox="1"/>
          <p:nvPr/>
        </p:nvSpPr>
        <p:spPr>
          <a:xfrm>
            <a:off x="710950" y="5924364"/>
            <a:ext cx="65398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Plan:</a:t>
            </a:r>
          </a:p>
        </p:txBody>
      </p:sp>
      <p:sp>
        <p:nvSpPr>
          <p:cNvPr id="2" name="Afrundet rektangel 1"/>
          <p:cNvSpPr/>
          <p:nvPr/>
        </p:nvSpPr>
        <p:spPr>
          <a:xfrm>
            <a:off x="659616" y="4395735"/>
            <a:ext cx="6887405" cy="2259316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39" name="Afrundet rektangel 38"/>
          <p:cNvSpPr/>
          <p:nvPr/>
        </p:nvSpPr>
        <p:spPr>
          <a:xfrm>
            <a:off x="659617" y="2379006"/>
            <a:ext cx="6887404" cy="1775772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40" name="Afrundet rektangel 39"/>
          <p:cNvSpPr/>
          <p:nvPr/>
        </p:nvSpPr>
        <p:spPr>
          <a:xfrm>
            <a:off x="687421" y="142916"/>
            <a:ext cx="6859600" cy="2037171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46" name="Tekstboks 45"/>
          <p:cNvSpPr txBox="1"/>
          <p:nvPr/>
        </p:nvSpPr>
        <p:spPr>
          <a:xfrm>
            <a:off x="164029" y="883803"/>
            <a:ext cx="546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47" name="Rektangel 46"/>
          <p:cNvSpPr/>
          <p:nvPr/>
        </p:nvSpPr>
        <p:spPr>
          <a:xfrm>
            <a:off x="101074" y="2942133"/>
            <a:ext cx="4154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48" name="Rektangel 47"/>
          <p:cNvSpPr/>
          <p:nvPr/>
        </p:nvSpPr>
        <p:spPr>
          <a:xfrm>
            <a:off x="164087" y="5258322"/>
            <a:ext cx="4026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C</a:t>
            </a:r>
          </a:p>
        </p:txBody>
      </p:sp>
      <p:sp>
        <p:nvSpPr>
          <p:cNvPr id="4" name="Nedadgående pil 3"/>
          <p:cNvSpPr/>
          <p:nvPr/>
        </p:nvSpPr>
        <p:spPr>
          <a:xfrm>
            <a:off x="7476603" y="296214"/>
            <a:ext cx="1596979" cy="1883873"/>
          </a:xfrm>
          <a:prstGeom prst="downArrow">
            <a:avLst>
              <a:gd name="adj1" fmla="val 61290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Sum-grupper</a:t>
            </a:r>
          </a:p>
        </p:txBody>
      </p:sp>
      <p:sp>
        <p:nvSpPr>
          <p:cNvPr id="24" name="Nedadgående pil 23"/>
          <p:cNvSpPr/>
          <p:nvPr/>
        </p:nvSpPr>
        <p:spPr>
          <a:xfrm>
            <a:off x="7476602" y="2633857"/>
            <a:ext cx="1596979" cy="1549065"/>
          </a:xfrm>
          <a:prstGeom prst="downArrow">
            <a:avLst>
              <a:gd name="adj1" fmla="val 66129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plenum</a:t>
            </a:r>
          </a:p>
        </p:txBody>
      </p:sp>
      <p:sp>
        <p:nvSpPr>
          <p:cNvPr id="26" name="Nedadgående pil 25"/>
          <p:cNvSpPr/>
          <p:nvPr/>
        </p:nvSpPr>
        <p:spPr>
          <a:xfrm>
            <a:off x="7476602" y="4733157"/>
            <a:ext cx="1695203" cy="1809311"/>
          </a:xfrm>
          <a:prstGeom prst="downArrow">
            <a:avLst>
              <a:gd name="adj1" fmla="val 75993"/>
              <a:gd name="adj2" fmla="val 516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Expert-</a:t>
            </a:r>
          </a:p>
          <a:p>
            <a:pPr algn="ctr"/>
            <a:r>
              <a:rPr lang="da-DK" dirty="0"/>
              <a:t>kommentar</a:t>
            </a:r>
          </a:p>
        </p:txBody>
      </p:sp>
    </p:spTree>
    <p:extLst>
      <p:ext uri="{BB962C8B-B14F-4D97-AF65-F5344CB8AC3E}">
        <p14:creationId xmlns:p14="http://schemas.microsoft.com/office/powerpoint/2010/main" val="180701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abelon Dagens Case 2019 09" id="{66B4F9E2-58D0-4D10-9D60-BA290A39CE57}" vid="{5DED0568-9ED3-4B0F-B98D-AA78C4DDB147}"/>
    </a:ext>
  </a:extLst>
</a:theme>
</file>

<file path=ppt/theme/theme2.xml><?xml version="1.0" encoding="utf-8"?>
<a:theme xmlns:a="http://schemas.openxmlformats.org/drawingml/2006/main" name="1_Kontortema">
  <a:themeElements>
    <a:clrScheme name="Gitter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kabelon Dagens Case 2019 09" id="{66B4F9E2-58D0-4D10-9D60-BA290A39CE57}" vid="{7E42FA0E-DC9A-4150-AB57-ABABAB464E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Skabelon Dagens Case 2019 09</Template>
  <TotalTime>18</TotalTime>
  <Words>48</Words>
  <Application>Microsoft Macintosh PowerPoint</Application>
  <PresentationFormat>Skærmshow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Verdana</vt:lpstr>
      <vt:lpstr>Office-tema</vt:lpstr>
      <vt:lpstr>1_Kontortema</vt:lpstr>
      <vt:lpstr>Dagens case</vt:lpstr>
      <vt:lpstr>PowerPoint-præsentation</vt:lpstr>
    </vt:vector>
  </TitlesOfParts>
  <Company>Gronlands Sundhedsvasen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Thomas Balslev</dc:creator>
  <cp:lastModifiedBy>Dorthe Vestergaard</cp:lastModifiedBy>
  <cp:revision>7</cp:revision>
  <dcterms:created xsi:type="dcterms:W3CDTF">2019-09-24T18:46:18Z</dcterms:created>
  <dcterms:modified xsi:type="dcterms:W3CDTF">2021-04-05T15:28:03Z</dcterms:modified>
</cp:coreProperties>
</file>